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jpeg" ContentType="image/jpeg"/>
  <Override PartName="/ppt/media/image2.png" ContentType="image/png"/>
  <Override PartName="/ppt/media/image30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1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8.jpeg" ContentType="image/jpeg"/>
  <Override PartName="/ppt/media/image9.png" ContentType="image/png"/>
  <Override PartName="/ppt/media/image14.png" ContentType="image/png"/>
  <Override PartName="/ppt/media/image10.jpeg" ContentType="image/jpeg"/>
  <Override PartName="/ppt/media/image28.png" ContentType="image/png"/>
  <Override PartName="/ppt/media/image13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12192000" cy="6858000"/>
  <p:notesSz cx="6854825" cy="97139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6FF10E1-D71B-4AC7-A83A-6296DF83C5FD}" type="slidenum"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190440" y="728640"/>
            <a:ext cx="6473160" cy="3641040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85800" y="4613400"/>
            <a:ext cx="5481720" cy="437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3879720" y="9225000"/>
            <a:ext cx="297180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8563352-6785-4293-9300-0D5CFC7FA111}" type="slidenum">
              <a:rPr b="0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/>
          <a:stretch/>
        </p:blipFill>
        <p:spPr>
          <a:xfrm>
            <a:off x="10020240" y="333360"/>
            <a:ext cx="1906560" cy="957240"/>
          </a:xfrm>
          <a:prstGeom prst="rect">
            <a:avLst/>
          </a:prstGeom>
          <a:ln w="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-190440"/>
            <a:ext cx="12358800" cy="7363080"/>
          </a:xfrm>
          <a:prstGeom prst="rect">
            <a:avLst/>
          </a:prstGeom>
          <a:solidFill>
            <a:srgbClr val="009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es-ES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Line 2"/>
          <p:cNvSpPr/>
          <p:nvPr/>
        </p:nvSpPr>
        <p:spPr>
          <a:xfrm>
            <a:off x="2982600" y="333360"/>
            <a:ext cx="24120" cy="6408720"/>
          </a:xfrm>
          <a:prstGeom prst="line">
            <a:avLst/>
          </a:prstGeom>
          <a:ln w="25560">
            <a:solidFill>
              <a:srgbClr val="f9f9f9">
                <a:alpha val="50000"/>
              </a:srgbClr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" name="Imagen 5" descr=""/>
          <p:cNvPicPr/>
          <p:nvPr/>
        </p:nvPicPr>
        <p:blipFill>
          <a:blip r:embed="rId3"/>
          <a:stretch/>
        </p:blipFill>
        <p:spPr>
          <a:xfrm>
            <a:off x="328680" y="1339920"/>
            <a:ext cx="2459160" cy="5616720"/>
          </a:xfrm>
          <a:prstGeom prst="rect">
            <a:avLst/>
          </a:prstGeom>
          <a:ln w="0">
            <a:noFill/>
          </a:ln>
        </p:spPr>
      </p:pic>
      <p:sp>
        <p:nvSpPr>
          <p:cNvPr id="4" name="CustomShape 3"/>
          <p:cNvSpPr/>
          <p:nvPr/>
        </p:nvSpPr>
        <p:spPr>
          <a:xfrm rot="10800000">
            <a:off x="4843800" y="11719440"/>
            <a:ext cx="2216160" cy="5070600"/>
          </a:xfrm>
          <a:prstGeom prst="rect">
            <a:avLst/>
          </a:prstGeom>
          <a:solidFill>
            <a:srgbClr val="0097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" name="Imagen 9" descr=""/>
          <p:cNvPicPr/>
          <p:nvPr/>
        </p:nvPicPr>
        <p:blipFill>
          <a:blip r:embed="rId4"/>
          <a:stretch/>
        </p:blipFill>
        <p:spPr>
          <a:xfrm>
            <a:off x="522360" y="525600"/>
            <a:ext cx="2019600" cy="81288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8" descr=""/>
          <p:cNvPicPr/>
          <p:nvPr/>
        </p:nvPicPr>
        <p:blipFill>
          <a:blip r:embed="rId2"/>
          <a:stretch/>
        </p:blipFill>
        <p:spPr>
          <a:xfrm>
            <a:off x="10020240" y="333360"/>
            <a:ext cx="1906560" cy="957240"/>
          </a:xfrm>
          <a:prstGeom prst="rect">
            <a:avLst/>
          </a:prstGeom>
          <a:ln w="0"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9786960" y="6381720"/>
            <a:ext cx="2132280" cy="47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8BFEA069-A923-4DF1-A982-FD8BAC0F0EB0}" type="slidenum"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&lt;número&gt;</a:t>
            </a:fld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-399960" y="333360"/>
            <a:ext cx="5978520" cy="790560"/>
          </a:xfrm>
          <a:prstGeom prst="rect">
            <a:avLst/>
          </a:prstGeom>
          <a:solidFill>
            <a:srgbClr val="0097b6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-247680" y="6534000"/>
            <a:ext cx="12949560" cy="474840"/>
          </a:xfrm>
          <a:prstGeom prst="rect">
            <a:avLst/>
          </a:prstGeom>
          <a:solidFill>
            <a:srgbClr val="009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9939240" y="6534000"/>
            <a:ext cx="2132280" cy="47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F9810152-0F3F-4107-8C45-50F65A61B53D}" type="slidenum"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&lt;número&gt;</a:t>
            </a:fld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390120" y="1923840"/>
            <a:ext cx="8801280" cy="23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Arial"/>
                <a:ea typeface="DejaVu Sans"/>
              </a:rPr>
              <a:t>FUNDAMENTALS - </a:t>
            </a:r>
            <a:endParaRPr b="0" lang="es-ES" sz="5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Arial"/>
                <a:ea typeface="DejaVu Sans"/>
              </a:rPr>
              <a:t>DOCKER</a:t>
            </a:r>
            <a:endParaRPr b="0" lang="es-ES" sz="5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Arial"/>
                <a:ea typeface="DejaVu Sans"/>
              </a:rPr>
              <a:t>(Containers) </a:t>
            </a:r>
            <a:endParaRPr b="0" lang="es-ES" sz="5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Arial"/>
                <a:ea typeface="DejaVu Sans"/>
              </a:rPr>
              <a:t>LECTURE I</a:t>
            </a:r>
            <a:endParaRPr b="0" lang="es-E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4980240" y="4857120"/>
            <a:ext cx="734040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Jose Luis Gómez Ortega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3240000" y="4789440"/>
            <a:ext cx="501336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799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3265560" y="6245280"/>
            <a:ext cx="3857760" cy="47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MDA - MIA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CustomShape 5"/>
          <p:cNvSpPr/>
          <p:nvPr/>
        </p:nvSpPr>
        <p:spPr>
          <a:xfrm>
            <a:off x="9120240" y="6267600"/>
            <a:ext cx="284328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2024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2"/>
          <p:cNvSpPr/>
          <p:nvPr/>
        </p:nvSpPr>
        <p:spPr>
          <a:xfrm>
            <a:off x="213480" y="504720"/>
            <a:ext cx="630216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Port RANGE II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1" name="Grupo 6"/>
          <p:cNvGrpSpPr/>
          <p:nvPr/>
        </p:nvGrpSpPr>
        <p:grpSpPr>
          <a:xfrm>
            <a:off x="-3004560" y="3490560"/>
            <a:ext cx="877680" cy="747720"/>
            <a:chOff x="-3004560" y="3490560"/>
            <a:chExt cx="877680" cy="747720"/>
          </a:xfrm>
        </p:grpSpPr>
        <p:pic>
          <p:nvPicPr>
            <p:cNvPr id="162" name="Imagen 40" descr=""/>
            <p:cNvPicPr/>
            <p:nvPr/>
          </p:nvPicPr>
          <p:blipFill>
            <a:blip r:embed="rId1"/>
            <a:stretch/>
          </p:blipFill>
          <p:spPr>
            <a:xfrm>
              <a:off x="-3004560" y="3490560"/>
              <a:ext cx="693720" cy="74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3" name="Imagen 41" descr=""/>
            <p:cNvPicPr/>
            <p:nvPr/>
          </p:nvPicPr>
          <p:blipFill>
            <a:blip r:embed="rId2"/>
            <a:stretch/>
          </p:blipFill>
          <p:spPr>
            <a:xfrm>
              <a:off x="-2310480" y="3559320"/>
              <a:ext cx="177480" cy="204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4" name="Imagen 42" descr=""/>
            <p:cNvPicPr/>
            <p:nvPr/>
          </p:nvPicPr>
          <p:blipFill>
            <a:blip r:embed="rId3"/>
            <a:stretch/>
          </p:blipFill>
          <p:spPr>
            <a:xfrm flipH="1">
              <a:off x="-2315160" y="3989520"/>
              <a:ext cx="188280" cy="121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5" name="Imagen 43" descr=""/>
            <p:cNvPicPr/>
            <p:nvPr/>
          </p:nvPicPr>
          <p:blipFill>
            <a:blip r:embed="rId4"/>
            <a:stretch/>
          </p:blipFill>
          <p:spPr>
            <a:xfrm>
              <a:off x="-2310120" y="3787200"/>
              <a:ext cx="177120" cy="159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66" name="" descr=""/>
          <p:cNvPicPr/>
          <p:nvPr/>
        </p:nvPicPr>
        <p:blipFill>
          <a:blip r:embed="rId5"/>
          <a:stretch/>
        </p:blipFill>
        <p:spPr>
          <a:xfrm>
            <a:off x="6832800" y="1800000"/>
            <a:ext cx="5226840" cy="413964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269280" y="1260000"/>
            <a:ext cx="6570360" cy="67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Puertos Registrados (Registered Ports): 1024 - 49151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Estos puertos son asignados por la IANA a aplicaciones y servicios específicos para evitar conflictos.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No son tan estandarizados como los puertos bien conocidos, pero permiten identificar aplicaciones comunes.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Generalmente no requieren privilegios administrativos para su uso.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Son utilizados por aplicaciones de usuario o servicios que necesitan un puerto fijo.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1433: Microsoft SQL Server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1521: Oracle Database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3306: MySQL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5432: PostgreSQL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6379: Redis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8080: Servidores web alternativos o en desarrollo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27017: MongoDB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7200000" y="3780000"/>
            <a:ext cx="4499640" cy="71964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4"/>
          <p:cNvSpPr/>
          <p:nvPr/>
        </p:nvSpPr>
        <p:spPr>
          <a:xfrm>
            <a:off x="213480" y="504720"/>
            <a:ext cx="630216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Port RANGE IiI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0" name="Grupo 8"/>
          <p:cNvGrpSpPr/>
          <p:nvPr/>
        </p:nvGrpSpPr>
        <p:grpSpPr>
          <a:xfrm>
            <a:off x="-3004560" y="3490560"/>
            <a:ext cx="877680" cy="747720"/>
            <a:chOff x="-3004560" y="3490560"/>
            <a:chExt cx="877680" cy="747720"/>
          </a:xfrm>
        </p:grpSpPr>
        <p:pic>
          <p:nvPicPr>
            <p:cNvPr id="171" name="Imagen 48" descr=""/>
            <p:cNvPicPr/>
            <p:nvPr/>
          </p:nvPicPr>
          <p:blipFill>
            <a:blip r:embed="rId1"/>
            <a:stretch/>
          </p:blipFill>
          <p:spPr>
            <a:xfrm>
              <a:off x="-3004560" y="3490560"/>
              <a:ext cx="693720" cy="74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2" name="Imagen 49" descr=""/>
            <p:cNvPicPr/>
            <p:nvPr/>
          </p:nvPicPr>
          <p:blipFill>
            <a:blip r:embed="rId2"/>
            <a:stretch/>
          </p:blipFill>
          <p:spPr>
            <a:xfrm>
              <a:off x="-2310480" y="3559320"/>
              <a:ext cx="177480" cy="204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3" name="Imagen 50" descr=""/>
            <p:cNvPicPr/>
            <p:nvPr/>
          </p:nvPicPr>
          <p:blipFill>
            <a:blip r:embed="rId3"/>
            <a:stretch/>
          </p:blipFill>
          <p:spPr>
            <a:xfrm flipH="1">
              <a:off x="-2315160" y="3989520"/>
              <a:ext cx="188280" cy="121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4" name="Imagen 51" descr=""/>
            <p:cNvPicPr/>
            <p:nvPr/>
          </p:nvPicPr>
          <p:blipFill>
            <a:blip r:embed="rId4"/>
            <a:stretch/>
          </p:blipFill>
          <p:spPr>
            <a:xfrm>
              <a:off x="-2310120" y="3787200"/>
              <a:ext cx="177120" cy="159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75" name="" descr=""/>
          <p:cNvPicPr/>
          <p:nvPr/>
        </p:nvPicPr>
        <p:blipFill>
          <a:blip r:embed="rId5"/>
          <a:stretch/>
        </p:blipFill>
        <p:spPr>
          <a:xfrm>
            <a:off x="6832800" y="1800000"/>
            <a:ext cx="5226840" cy="4139640"/>
          </a:xfrm>
          <a:prstGeom prst="rect">
            <a:avLst/>
          </a:prstGeom>
          <a:ln w="0">
            <a:noFill/>
          </a:ln>
        </p:spPr>
      </p:pic>
      <p:sp>
        <p:nvSpPr>
          <p:cNvPr id="176" name=""/>
          <p:cNvSpPr/>
          <p:nvPr/>
        </p:nvSpPr>
        <p:spPr>
          <a:xfrm>
            <a:off x="269280" y="1260000"/>
            <a:ext cx="6570360" cy="67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Puertos Dinámicos o Privados (Dynamic or Private Ports): 49152 - 65535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Estos puertos no están asignados a ningún servicio o aplicación específica.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Son utilizados temporalmente por aplicaciones para establecer conexiones efímeras.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Asignados dinámicamente por el sistema operativo cuando una aplicación necesita comunicarse en red.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No requieren registro ni administración por parte de la IANA.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7200000" y="4608000"/>
            <a:ext cx="4499640" cy="71964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8" name=""/>
          <p:cNvSpPr/>
          <p:nvPr/>
        </p:nvSpPr>
        <p:spPr>
          <a:xfrm>
            <a:off x="269280" y="4356000"/>
            <a:ext cx="6119640" cy="18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Puertos Efímeros: Cuando un cliente inicia una conexión a un servidor (por ejemplo, al navegar por Internet), el sistema operativo asigna un puerto dinámico para esa sesión.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Aplicaciones Peer-to-Peer: Pueden utilizar puertos dinámicos para establecer conexiones directas entre usuarios.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3"/>
          <p:cNvSpPr/>
          <p:nvPr/>
        </p:nvSpPr>
        <p:spPr>
          <a:xfrm>
            <a:off x="213480" y="504720"/>
            <a:ext cx="630216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EXERCISE 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0" name="Grupo 7"/>
          <p:cNvGrpSpPr/>
          <p:nvPr/>
        </p:nvGrpSpPr>
        <p:grpSpPr>
          <a:xfrm>
            <a:off x="-3004560" y="3490560"/>
            <a:ext cx="877680" cy="747720"/>
            <a:chOff x="-3004560" y="3490560"/>
            <a:chExt cx="877680" cy="747720"/>
          </a:xfrm>
        </p:grpSpPr>
        <p:pic>
          <p:nvPicPr>
            <p:cNvPr id="181" name="Imagen 44" descr=""/>
            <p:cNvPicPr/>
            <p:nvPr/>
          </p:nvPicPr>
          <p:blipFill>
            <a:blip r:embed="rId1"/>
            <a:stretch/>
          </p:blipFill>
          <p:spPr>
            <a:xfrm>
              <a:off x="-3004560" y="3490560"/>
              <a:ext cx="693720" cy="74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2" name="Imagen 45" descr=""/>
            <p:cNvPicPr/>
            <p:nvPr/>
          </p:nvPicPr>
          <p:blipFill>
            <a:blip r:embed="rId2"/>
            <a:stretch/>
          </p:blipFill>
          <p:spPr>
            <a:xfrm>
              <a:off x="-2310480" y="3559320"/>
              <a:ext cx="177480" cy="204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3" name="Imagen 46" descr=""/>
            <p:cNvPicPr/>
            <p:nvPr/>
          </p:nvPicPr>
          <p:blipFill>
            <a:blip r:embed="rId3"/>
            <a:stretch/>
          </p:blipFill>
          <p:spPr>
            <a:xfrm flipH="1">
              <a:off x="-2315160" y="3989520"/>
              <a:ext cx="188280" cy="121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4" name="Imagen 47" descr=""/>
            <p:cNvPicPr/>
            <p:nvPr/>
          </p:nvPicPr>
          <p:blipFill>
            <a:blip r:embed="rId4"/>
            <a:stretch/>
          </p:blipFill>
          <p:spPr>
            <a:xfrm>
              <a:off x="-2310120" y="3787200"/>
              <a:ext cx="177120" cy="1598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5" name=""/>
          <p:cNvSpPr/>
          <p:nvPr/>
        </p:nvSpPr>
        <p:spPr>
          <a:xfrm>
            <a:off x="0" y="1564920"/>
            <a:ext cx="12191760" cy="8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latin typeface="Arial"/>
              </a:rPr>
              <a:t>EXAMPLE – PYTHON SERVER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5"/>
          <a:stretch/>
        </p:blipFill>
        <p:spPr>
          <a:xfrm>
            <a:off x="4022640" y="2340000"/>
            <a:ext cx="3897000" cy="389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5"/>
          <p:cNvSpPr/>
          <p:nvPr/>
        </p:nvSpPr>
        <p:spPr>
          <a:xfrm>
            <a:off x="388440" y="458640"/>
            <a:ext cx="73605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DEVOPS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1260000" y="1369800"/>
            <a:ext cx="9899640" cy="492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6"/>
          <p:cNvSpPr/>
          <p:nvPr/>
        </p:nvSpPr>
        <p:spPr>
          <a:xfrm>
            <a:off x="213480" y="504720"/>
            <a:ext cx="630216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KEY DEVOP PRACTICES 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213480" y="734400"/>
            <a:ext cx="11486160" cy="612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Continuous Integration (CI)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: Frequent code integrations into a shared repository.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Continuous Delivery (CD)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: Automating the software release process.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Infrastructure as Code (IaC)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: Managing and provisioning infrastructure through code rather than manual processes.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rcRect l="0" t="25900" r="0" b="0"/>
          <a:stretch/>
        </p:blipFill>
        <p:spPr>
          <a:xfrm>
            <a:off x="2160000" y="2700000"/>
            <a:ext cx="8459640" cy="360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20"/>
          <p:cNvSpPr/>
          <p:nvPr/>
        </p:nvSpPr>
        <p:spPr>
          <a:xfrm>
            <a:off x="-2520" y="540720"/>
            <a:ext cx="630216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MONOLITHIC/MICROSERVICES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rcRect l="0" t="0" r="62775" b="0"/>
          <a:stretch/>
        </p:blipFill>
        <p:spPr>
          <a:xfrm>
            <a:off x="900000" y="1513080"/>
            <a:ext cx="2879280" cy="4606560"/>
          </a:xfrm>
          <a:prstGeom prst="rect">
            <a:avLst/>
          </a:prstGeom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rcRect l="38648" t="0" r="0" b="0"/>
          <a:stretch/>
        </p:blipFill>
        <p:spPr>
          <a:xfrm>
            <a:off x="6523200" y="1561320"/>
            <a:ext cx="4679640" cy="454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21"/>
          <p:cNvSpPr/>
          <p:nvPr/>
        </p:nvSpPr>
        <p:spPr>
          <a:xfrm>
            <a:off x="-2520" y="540720"/>
            <a:ext cx="630216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MONOLITHIC/MICROSERVICES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rcRect l="0" t="0" r="62775" b="0"/>
          <a:stretch/>
        </p:blipFill>
        <p:spPr>
          <a:xfrm>
            <a:off x="900000" y="1513080"/>
            <a:ext cx="2879280" cy="4606560"/>
          </a:xfrm>
          <a:prstGeom prst="rect">
            <a:avLst/>
          </a:prstGeom>
          <a:ln w="0">
            <a:noFill/>
          </a:ln>
        </p:spPr>
      </p:pic>
      <p:sp>
        <p:nvSpPr>
          <p:cNvPr id="197" name=""/>
          <p:cNvSpPr/>
          <p:nvPr/>
        </p:nvSpPr>
        <p:spPr>
          <a:xfrm>
            <a:off x="4614120" y="1489680"/>
            <a:ext cx="7445520" cy="49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◉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Everything from user interface, business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codes and database calls is included in the same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codebase.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◉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All application concerns are contained in a single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big deployment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◉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Disadvantages: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Difficult to scale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Difficult to test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Difficult to evolve and add new feature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22"/>
          <p:cNvSpPr/>
          <p:nvPr/>
        </p:nvSpPr>
        <p:spPr>
          <a:xfrm>
            <a:off x="-2520" y="540720"/>
            <a:ext cx="630216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MONOLITHIC/MICROSERVICES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rcRect l="38648" t="0" r="0" b="0"/>
          <a:stretch/>
        </p:blipFill>
        <p:spPr>
          <a:xfrm>
            <a:off x="6523200" y="1561320"/>
            <a:ext cx="4679640" cy="454248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/>
          <p:nvPr/>
        </p:nvSpPr>
        <p:spPr>
          <a:xfrm>
            <a:off x="222120" y="1440000"/>
            <a:ext cx="5897520" cy="46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◉ 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Microservices are an architectural style that structures an application as a collection of services that are: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○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Highly maintainable and testable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○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Loosely Coupled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○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Independently deployable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○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Organized around business capabilities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○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Owned by a small team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◉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The microservice architecture enables the rapid, frequent and reliable delivery of large, complex applications.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279000" y="458640"/>
            <a:ext cx="73605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VIRTUALIZATION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3060000" y="1169640"/>
            <a:ext cx="8487720" cy="531000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/>
          <p:nvPr/>
        </p:nvSpPr>
        <p:spPr>
          <a:xfrm>
            <a:off x="288000" y="1633320"/>
            <a:ext cx="287964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Before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Virtualization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23"/>
          <p:cNvSpPr/>
          <p:nvPr/>
        </p:nvSpPr>
        <p:spPr>
          <a:xfrm>
            <a:off x="279000" y="458640"/>
            <a:ext cx="73605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VIRTUALIZATION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288000" y="1633320"/>
            <a:ext cx="287964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Before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Virtualization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rcRect l="0" t="2851" r="0" b="0"/>
          <a:stretch/>
        </p:blipFill>
        <p:spPr>
          <a:xfrm>
            <a:off x="2340000" y="1257840"/>
            <a:ext cx="9671400" cy="486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338760" y="433080"/>
            <a:ext cx="73605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HELLO!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"/>
          <p:cNvSpPr/>
          <p:nvPr/>
        </p:nvSpPr>
        <p:spPr>
          <a:xfrm>
            <a:off x="360000" y="1080000"/>
            <a:ext cx="2699640" cy="2520000"/>
          </a:xfrm>
          <a:custGeom>
            <a:avLst/>
            <a:gdLst>
              <a:gd name="textAreaLeft" fmla="*/ 0 w 2699640"/>
              <a:gd name="textAreaRight" fmla="*/ 2700000 w 2699640"/>
              <a:gd name="textAreaTop" fmla="*/ 0 h 2520000"/>
              <a:gd name="textAreaBottom" fmla="*/ 2520360 h 2520000"/>
            </a:gdLst>
            <a:ahLst/>
            <a:rect l="textAreaLeft" t="textAreaTop" r="textAreaRight" b="textAreaBottom"/>
            <a:pathLst>
              <a:path w="7500" h="7001">
                <a:moveTo>
                  <a:pt x="6998" y="5251"/>
                </a:moveTo>
                <a:cubicBezTo>
                  <a:pt x="6668" y="5783"/>
                  <a:pt x="6195" y="6225"/>
                  <a:pt x="5625" y="6532"/>
                </a:cubicBezTo>
                <a:cubicBezTo>
                  <a:pt x="5055" y="6839"/>
                  <a:pt x="4408" y="7001"/>
                  <a:pt x="3750" y="7001"/>
                </a:cubicBezTo>
                <a:cubicBezTo>
                  <a:pt x="3092" y="7001"/>
                  <a:pt x="2445" y="6839"/>
                  <a:pt x="1875" y="6532"/>
                </a:cubicBezTo>
                <a:cubicBezTo>
                  <a:pt x="1305" y="6225"/>
                  <a:pt x="832" y="5783"/>
                  <a:pt x="502" y="5251"/>
                </a:cubicBezTo>
                <a:cubicBezTo>
                  <a:pt x="173" y="4719"/>
                  <a:pt x="0" y="4115"/>
                  <a:pt x="0" y="3501"/>
                </a:cubicBezTo>
                <a:cubicBezTo>
                  <a:pt x="0" y="2886"/>
                  <a:pt x="173" y="2282"/>
                  <a:pt x="502" y="1750"/>
                </a:cubicBezTo>
                <a:cubicBezTo>
                  <a:pt x="832" y="1218"/>
                  <a:pt x="1305" y="776"/>
                  <a:pt x="1875" y="469"/>
                </a:cubicBezTo>
                <a:cubicBezTo>
                  <a:pt x="2445" y="162"/>
                  <a:pt x="3092" y="0"/>
                  <a:pt x="3750" y="0"/>
                </a:cubicBezTo>
                <a:cubicBezTo>
                  <a:pt x="4408" y="0"/>
                  <a:pt x="5055" y="162"/>
                  <a:pt x="5625" y="469"/>
                </a:cubicBezTo>
                <a:cubicBezTo>
                  <a:pt x="6195" y="776"/>
                  <a:pt x="6668" y="1218"/>
                  <a:pt x="6998" y="1750"/>
                </a:cubicBezTo>
                <a:cubicBezTo>
                  <a:pt x="7327" y="2282"/>
                  <a:pt x="7500" y="2886"/>
                  <a:pt x="7500" y="3500"/>
                </a:cubicBezTo>
                <a:cubicBezTo>
                  <a:pt x="7500" y="4115"/>
                  <a:pt x="7327" y="4719"/>
                  <a:pt x="6998" y="5251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 anchorCtr="1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CuadroTexto 25"/>
          <p:cNvSpPr/>
          <p:nvPr/>
        </p:nvSpPr>
        <p:spPr>
          <a:xfrm>
            <a:off x="3292560" y="1872360"/>
            <a:ext cx="6933960" cy="30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DejaVu Sans"/>
              </a:rPr>
              <a:t>JOSE LUIS GOMEZ ORTEGA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PhD Computer Science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Msc Engineering with Management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Diplomatura Ingenieria Industrial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Currently: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Data Science Lead instructor @ TheBridge/EDEM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2880000" y="5212440"/>
            <a:ext cx="485964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Lato"/>
              </a:rPr>
              <a:t>https://www.linkedin.com/in/jlgortega/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"/>
          <p:cNvSpPr/>
          <p:nvPr/>
        </p:nvSpPr>
        <p:spPr>
          <a:xfrm>
            <a:off x="2880000" y="5593320"/>
            <a:ext cx="410184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Lato"/>
              </a:rPr>
              <a:t>jose.lgo.datascience@gmail.com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652320" y="4072320"/>
            <a:ext cx="2227320" cy="222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24"/>
          <p:cNvSpPr/>
          <p:nvPr/>
        </p:nvSpPr>
        <p:spPr>
          <a:xfrm>
            <a:off x="279000" y="458640"/>
            <a:ext cx="73605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What is virtualization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1198440" y="1251360"/>
            <a:ext cx="10105200" cy="513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25"/>
          <p:cNvSpPr/>
          <p:nvPr/>
        </p:nvSpPr>
        <p:spPr>
          <a:xfrm>
            <a:off x="279000" y="458640"/>
            <a:ext cx="530064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WHY virtualization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660240" y="1247400"/>
            <a:ext cx="10931400" cy="517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26"/>
          <p:cNvSpPr/>
          <p:nvPr/>
        </p:nvSpPr>
        <p:spPr>
          <a:xfrm>
            <a:off x="279000" y="458640"/>
            <a:ext cx="530064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HYPERVISOR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468000" y="1260000"/>
            <a:ext cx="10979640" cy="507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27"/>
          <p:cNvSpPr/>
          <p:nvPr/>
        </p:nvSpPr>
        <p:spPr>
          <a:xfrm>
            <a:off x="279000" y="458640"/>
            <a:ext cx="530064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HYPERVISOR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588240" y="1260000"/>
            <a:ext cx="10931400" cy="5115240"/>
          </a:xfrm>
          <a:prstGeom prst="rect">
            <a:avLst/>
          </a:prstGeom>
          <a:ln w="29160">
            <a:solidFill>
              <a:srgbClr val="3465a4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28"/>
          <p:cNvSpPr/>
          <p:nvPr/>
        </p:nvSpPr>
        <p:spPr>
          <a:xfrm>
            <a:off x="279000" y="458640"/>
            <a:ext cx="530064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VIRTUALIZATION GCP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738720" y="1278360"/>
            <a:ext cx="10600920" cy="508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3502080" y="1613520"/>
            <a:ext cx="8557560" cy="4821840"/>
          </a:xfrm>
          <a:prstGeom prst="rect">
            <a:avLst/>
          </a:prstGeom>
          <a:ln w="0">
            <a:noFill/>
          </a:ln>
        </p:spPr>
      </p:pic>
      <p:sp>
        <p:nvSpPr>
          <p:cNvPr id="218" name="CustomShape 29"/>
          <p:cNvSpPr/>
          <p:nvPr/>
        </p:nvSpPr>
        <p:spPr>
          <a:xfrm>
            <a:off x="171000" y="458640"/>
            <a:ext cx="530064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Recap and key takeaways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152640" y="1080000"/>
            <a:ext cx="4923000" cy="513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Services and Ports: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Foundation of network communication.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DevOps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Enhancing collaboration and efficiency.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Application Architectures: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Transition from monolithic to microservices.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Virtualization: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Enabling flexible and efficient resource use.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Preparing for Docker: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Understanding the need for containerization.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30"/>
          <p:cNvSpPr/>
          <p:nvPr/>
        </p:nvSpPr>
        <p:spPr>
          <a:xfrm>
            <a:off x="171000" y="458640"/>
            <a:ext cx="530064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DIVING INTO DOCKER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"/>
          <p:cNvSpPr/>
          <p:nvPr/>
        </p:nvSpPr>
        <p:spPr>
          <a:xfrm>
            <a:off x="260640" y="1368000"/>
            <a:ext cx="6399000" cy="552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Why Docker?: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Solves many limitations of VMs.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Simplifies deployment and scaling.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Docker in DevOps: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Integral to modern CI/CD pipelines.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What's Ahead: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Installing Docker.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Running your first container..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7200000" y="975600"/>
            <a:ext cx="2879640" cy="526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12 Rectángulo"/>
          <p:cNvSpPr/>
          <p:nvPr/>
        </p:nvSpPr>
        <p:spPr>
          <a:xfrm>
            <a:off x="1906920" y="1484640"/>
            <a:ext cx="7056000" cy="388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ES_tradnl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4" name="Rectangle 4"/>
          <p:cNvSpPr/>
          <p:nvPr/>
        </p:nvSpPr>
        <p:spPr>
          <a:xfrm>
            <a:off x="1523880" y="-184680"/>
            <a:ext cx="183960" cy="3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90000" rIns="90000" tIns="45000" bIns="45000" anchor="ctr">
            <a:sp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5" name="Rectangle 2"/>
          <p:cNvSpPr/>
          <p:nvPr/>
        </p:nvSpPr>
        <p:spPr>
          <a:xfrm>
            <a:off x="7606440" y="2020320"/>
            <a:ext cx="7218360" cy="3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sp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6" name="CuadroTexto 13"/>
          <p:cNvSpPr/>
          <p:nvPr/>
        </p:nvSpPr>
        <p:spPr>
          <a:xfrm>
            <a:off x="2063520" y="980640"/>
            <a:ext cx="786888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CustomShape 1"/>
          <p:cNvSpPr/>
          <p:nvPr/>
        </p:nvSpPr>
        <p:spPr>
          <a:xfrm>
            <a:off x="390240" y="405000"/>
            <a:ext cx="570492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6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3935880" y="2705760"/>
            <a:ext cx="734040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THANKS!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JOSE LUIS GOMEZ ORTEGA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jose.lgo.datascience@gmail.com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6"/>
          <p:cNvSpPr/>
          <p:nvPr/>
        </p:nvSpPr>
        <p:spPr>
          <a:xfrm>
            <a:off x="338760" y="433080"/>
            <a:ext cx="736056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QUICK ROUND?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3170880" y="2460240"/>
            <a:ext cx="5828760" cy="293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-2520" y="504720"/>
            <a:ext cx="576216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Introduction to Docker: Foundations and Concepts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7" name="Grupo 15"/>
          <p:cNvGrpSpPr/>
          <p:nvPr/>
        </p:nvGrpSpPr>
        <p:grpSpPr>
          <a:xfrm>
            <a:off x="-3004560" y="3490560"/>
            <a:ext cx="877680" cy="747720"/>
            <a:chOff x="-3004560" y="3490560"/>
            <a:chExt cx="877680" cy="747720"/>
          </a:xfrm>
        </p:grpSpPr>
        <p:pic>
          <p:nvPicPr>
            <p:cNvPr id="108" name="Imagen 16" descr=""/>
            <p:cNvPicPr/>
            <p:nvPr/>
          </p:nvPicPr>
          <p:blipFill>
            <a:blip r:embed="rId1"/>
            <a:stretch/>
          </p:blipFill>
          <p:spPr>
            <a:xfrm>
              <a:off x="-3004560" y="3490560"/>
              <a:ext cx="693720" cy="74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9" name="Imagen 17" descr=""/>
            <p:cNvPicPr/>
            <p:nvPr/>
          </p:nvPicPr>
          <p:blipFill>
            <a:blip r:embed="rId2"/>
            <a:stretch/>
          </p:blipFill>
          <p:spPr>
            <a:xfrm>
              <a:off x="-2310480" y="3559320"/>
              <a:ext cx="177480" cy="204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0" name="Imagen 18" descr=""/>
            <p:cNvPicPr/>
            <p:nvPr/>
          </p:nvPicPr>
          <p:blipFill>
            <a:blip r:embed="rId3"/>
            <a:stretch/>
          </p:blipFill>
          <p:spPr>
            <a:xfrm flipH="1">
              <a:off x="-2315160" y="3989520"/>
              <a:ext cx="188280" cy="121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1" name="Imagen 19" descr=""/>
            <p:cNvPicPr/>
            <p:nvPr/>
          </p:nvPicPr>
          <p:blipFill>
            <a:blip r:embed="rId4"/>
            <a:stretch/>
          </p:blipFill>
          <p:spPr>
            <a:xfrm>
              <a:off x="-2310120" y="3787200"/>
              <a:ext cx="177120" cy="159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2" name="" descr=""/>
          <p:cNvPicPr/>
          <p:nvPr/>
        </p:nvPicPr>
        <p:blipFill>
          <a:blip r:embed="rId5"/>
          <a:stretch/>
        </p:blipFill>
        <p:spPr>
          <a:xfrm>
            <a:off x="6300000" y="2736000"/>
            <a:ext cx="5759640" cy="302364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-180000" y="2990160"/>
            <a:ext cx="7019640" cy="20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Welcome to the Docker Introduction Session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0" y="1636920"/>
            <a:ext cx="12191760" cy="8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latin typeface="Arial"/>
              </a:rPr>
              <a:t>Setting the Stage for Containerization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7"/>
          <p:cNvSpPr/>
          <p:nvPr/>
        </p:nvSpPr>
        <p:spPr>
          <a:xfrm>
            <a:off x="213480" y="504720"/>
            <a:ext cx="630216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AGENDA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6" name="Grupo 1"/>
          <p:cNvGrpSpPr/>
          <p:nvPr/>
        </p:nvGrpSpPr>
        <p:grpSpPr>
          <a:xfrm>
            <a:off x="-3004560" y="3490560"/>
            <a:ext cx="877680" cy="747720"/>
            <a:chOff x="-3004560" y="3490560"/>
            <a:chExt cx="877680" cy="747720"/>
          </a:xfrm>
        </p:grpSpPr>
        <p:pic>
          <p:nvPicPr>
            <p:cNvPr id="117" name="Imagen 11" descr=""/>
            <p:cNvPicPr/>
            <p:nvPr/>
          </p:nvPicPr>
          <p:blipFill>
            <a:blip r:embed="rId1"/>
            <a:stretch/>
          </p:blipFill>
          <p:spPr>
            <a:xfrm>
              <a:off x="-3004560" y="3490560"/>
              <a:ext cx="693720" cy="74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8" name="Imagen 13" descr=""/>
            <p:cNvPicPr/>
            <p:nvPr/>
          </p:nvPicPr>
          <p:blipFill>
            <a:blip r:embed="rId2"/>
            <a:stretch/>
          </p:blipFill>
          <p:spPr>
            <a:xfrm>
              <a:off x="-2310480" y="3559320"/>
              <a:ext cx="177480" cy="204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9" name="Imagen 14" descr=""/>
            <p:cNvPicPr/>
            <p:nvPr/>
          </p:nvPicPr>
          <p:blipFill>
            <a:blip r:embed="rId3"/>
            <a:stretch/>
          </p:blipFill>
          <p:spPr>
            <a:xfrm flipH="1">
              <a:off x="-2315160" y="3989520"/>
              <a:ext cx="188280" cy="121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0" name="Imagen 15" descr=""/>
            <p:cNvPicPr/>
            <p:nvPr/>
          </p:nvPicPr>
          <p:blipFill>
            <a:blip r:embed="rId4"/>
            <a:stretch/>
          </p:blipFill>
          <p:spPr>
            <a:xfrm>
              <a:off x="-2310120" y="3787200"/>
              <a:ext cx="177120" cy="1598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1" name=""/>
          <p:cNvSpPr/>
          <p:nvPr/>
        </p:nvSpPr>
        <p:spPr>
          <a:xfrm>
            <a:off x="180000" y="1450800"/>
            <a:ext cx="7019640" cy="470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Services and Ports in Operating Systems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DevOps Principles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Modern Application Architectures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Virtual Machines and Hypervisors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Virtualization in the Cloud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Introduction to Docker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"/>
          <p:cNvSpPr/>
          <p:nvPr/>
        </p:nvSpPr>
        <p:spPr>
          <a:xfrm>
            <a:off x="0" y="1636920"/>
            <a:ext cx="12191760" cy="8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latin typeface="Arial"/>
              </a:rPr>
              <a:t>TOPICS: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5"/>
          <a:stretch/>
        </p:blipFill>
        <p:spPr>
          <a:xfrm>
            <a:off x="8280000" y="2700000"/>
            <a:ext cx="3599640" cy="35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8"/>
          <p:cNvSpPr/>
          <p:nvPr/>
        </p:nvSpPr>
        <p:spPr>
          <a:xfrm>
            <a:off x="213480" y="504720"/>
            <a:ext cx="630216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Services 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5" name="Grupo 2"/>
          <p:cNvGrpSpPr/>
          <p:nvPr/>
        </p:nvGrpSpPr>
        <p:grpSpPr>
          <a:xfrm>
            <a:off x="-3004560" y="3490560"/>
            <a:ext cx="877680" cy="747720"/>
            <a:chOff x="-3004560" y="3490560"/>
            <a:chExt cx="877680" cy="747720"/>
          </a:xfrm>
        </p:grpSpPr>
        <p:pic>
          <p:nvPicPr>
            <p:cNvPr id="126" name="Imagen 20" descr=""/>
            <p:cNvPicPr/>
            <p:nvPr/>
          </p:nvPicPr>
          <p:blipFill>
            <a:blip r:embed="rId1"/>
            <a:stretch/>
          </p:blipFill>
          <p:spPr>
            <a:xfrm>
              <a:off x="-3004560" y="3490560"/>
              <a:ext cx="693720" cy="74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7" name="Imagen 21" descr=""/>
            <p:cNvPicPr/>
            <p:nvPr/>
          </p:nvPicPr>
          <p:blipFill>
            <a:blip r:embed="rId2"/>
            <a:stretch/>
          </p:blipFill>
          <p:spPr>
            <a:xfrm>
              <a:off x="-2310480" y="3559320"/>
              <a:ext cx="177480" cy="204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8" name="Imagen 22" descr=""/>
            <p:cNvPicPr/>
            <p:nvPr/>
          </p:nvPicPr>
          <p:blipFill>
            <a:blip r:embed="rId3"/>
            <a:stretch/>
          </p:blipFill>
          <p:spPr>
            <a:xfrm flipH="1">
              <a:off x="-2315160" y="3989520"/>
              <a:ext cx="188280" cy="121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9" name="Imagen 26" descr=""/>
            <p:cNvPicPr/>
            <p:nvPr/>
          </p:nvPicPr>
          <p:blipFill>
            <a:blip r:embed="rId4"/>
            <a:stretch/>
          </p:blipFill>
          <p:spPr>
            <a:xfrm>
              <a:off x="-2310120" y="3787200"/>
              <a:ext cx="177120" cy="1598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0" name=""/>
          <p:cNvSpPr/>
          <p:nvPr/>
        </p:nvSpPr>
        <p:spPr>
          <a:xfrm>
            <a:off x="180000" y="1450800"/>
            <a:ext cx="3959640" cy="54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Definition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: Programs running in the background, providing functionalities to other software or users.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Examples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: Web servers, database servers, email servers.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0" y="1636920"/>
            <a:ext cx="12191760" cy="8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latin typeface="Arial"/>
              </a:rPr>
              <a:t>Understanding Services in Operating Systems: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5"/>
          <a:stretch/>
        </p:blipFill>
        <p:spPr>
          <a:xfrm>
            <a:off x="4140000" y="2340000"/>
            <a:ext cx="7739640" cy="404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9"/>
          <p:cNvSpPr/>
          <p:nvPr/>
        </p:nvSpPr>
        <p:spPr>
          <a:xfrm>
            <a:off x="213480" y="504720"/>
            <a:ext cx="630216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Ports 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4" name="Grupo 3"/>
          <p:cNvGrpSpPr/>
          <p:nvPr/>
        </p:nvGrpSpPr>
        <p:grpSpPr>
          <a:xfrm>
            <a:off x="-3004560" y="3490560"/>
            <a:ext cx="877680" cy="747720"/>
            <a:chOff x="-3004560" y="3490560"/>
            <a:chExt cx="877680" cy="747720"/>
          </a:xfrm>
        </p:grpSpPr>
        <p:pic>
          <p:nvPicPr>
            <p:cNvPr id="135" name="Imagen 28" descr=""/>
            <p:cNvPicPr/>
            <p:nvPr/>
          </p:nvPicPr>
          <p:blipFill>
            <a:blip r:embed="rId1"/>
            <a:stretch/>
          </p:blipFill>
          <p:spPr>
            <a:xfrm>
              <a:off x="-3004560" y="3490560"/>
              <a:ext cx="693720" cy="74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6" name="Imagen 29" descr=""/>
            <p:cNvPicPr/>
            <p:nvPr/>
          </p:nvPicPr>
          <p:blipFill>
            <a:blip r:embed="rId2"/>
            <a:stretch/>
          </p:blipFill>
          <p:spPr>
            <a:xfrm>
              <a:off x="-2310480" y="3559320"/>
              <a:ext cx="177480" cy="204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7" name="Imagen 30" descr=""/>
            <p:cNvPicPr/>
            <p:nvPr/>
          </p:nvPicPr>
          <p:blipFill>
            <a:blip r:embed="rId3"/>
            <a:stretch/>
          </p:blipFill>
          <p:spPr>
            <a:xfrm flipH="1">
              <a:off x="-2315160" y="3989520"/>
              <a:ext cx="188280" cy="121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8" name="Imagen 31" descr=""/>
            <p:cNvPicPr/>
            <p:nvPr/>
          </p:nvPicPr>
          <p:blipFill>
            <a:blip r:embed="rId4"/>
            <a:stretch/>
          </p:blipFill>
          <p:spPr>
            <a:xfrm>
              <a:off x="-2310120" y="3787200"/>
              <a:ext cx="177120" cy="1598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9" name=""/>
          <p:cNvSpPr/>
          <p:nvPr/>
        </p:nvSpPr>
        <p:spPr>
          <a:xfrm>
            <a:off x="213480" y="360000"/>
            <a:ext cx="3959640" cy="566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Definition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: Logical endpoints for network communication, identifying specific processes or services.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Port Numbers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: Range from 0 to 65535.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0" y="1348920"/>
            <a:ext cx="12191760" cy="8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latin typeface="Arial"/>
              </a:rPr>
              <a:t>The Role of Ports in Networking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5"/>
          <a:stretch/>
        </p:blipFill>
        <p:spPr>
          <a:xfrm>
            <a:off x="720000" y="4320000"/>
            <a:ext cx="4547160" cy="203256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6"/>
          <a:stretch/>
        </p:blipFill>
        <p:spPr>
          <a:xfrm>
            <a:off x="5580000" y="2109600"/>
            <a:ext cx="6479640" cy="420696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0"/>
          <p:cNvSpPr/>
          <p:nvPr/>
        </p:nvSpPr>
        <p:spPr>
          <a:xfrm>
            <a:off x="213480" y="504720"/>
            <a:ext cx="630216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Services AND Ports 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4" name="Grupo 4"/>
          <p:cNvGrpSpPr/>
          <p:nvPr/>
        </p:nvGrpSpPr>
        <p:grpSpPr>
          <a:xfrm>
            <a:off x="-3004560" y="3490560"/>
            <a:ext cx="877680" cy="747720"/>
            <a:chOff x="-3004560" y="3490560"/>
            <a:chExt cx="877680" cy="747720"/>
          </a:xfrm>
        </p:grpSpPr>
        <p:pic>
          <p:nvPicPr>
            <p:cNvPr id="145" name="Imagen 32" descr=""/>
            <p:cNvPicPr/>
            <p:nvPr/>
          </p:nvPicPr>
          <p:blipFill>
            <a:blip r:embed="rId1"/>
            <a:stretch/>
          </p:blipFill>
          <p:spPr>
            <a:xfrm>
              <a:off x="-3004560" y="3490560"/>
              <a:ext cx="693720" cy="74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6" name="Imagen 33" descr=""/>
            <p:cNvPicPr/>
            <p:nvPr/>
          </p:nvPicPr>
          <p:blipFill>
            <a:blip r:embed="rId2"/>
            <a:stretch/>
          </p:blipFill>
          <p:spPr>
            <a:xfrm>
              <a:off x="-2310480" y="3559320"/>
              <a:ext cx="177480" cy="204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7" name="Imagen 34" descr=""/>
            <p:cNvPicPr/>
            <p:nvPr/>
          </p:nvPicPr>
          <p:blipFill>
            <a:blip r:embed="rId3"/>
            <a:stretch/>
          </p:blipFill>
          <p:spPr>
            <a:xfrm flipH="1">
              <a:off x="-2315160" y="3989520"/>
              <a:ext cx="188280" cy="121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8" name="Imagen 35" descr=""/>
            <p:cNvPicPr/>
            <p:nvPr/>
          </p:nvPicPr>
          <p:blipFill>
            <a:blip r:embed="rId4"/>
            <a:stretch/>
          </p:blipFill>
          <p:spPr>
            <a:xfrm>
              <a:off x="-2310120" y="3787200"/>
              <a:ext cx="177120" cy="1598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9" name=""/>
          <p:cNvSpPr/>
          <p:nvPr/>
        </p:nvSpPr>
        <p:spPr>
          <a:xfrm>
            <a:off x="213480" y="540000"/>
            <a:ext cx="10226160" cy="42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Service Binding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: Services "listen" on specific ports for incoming requests.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Client Communication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: Clients connect using the service's port number.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5"/>
          <a:stretch/>
        </p:blipFill>
        <p:spPr>
          <a:xfrm>
            <a:off x="1537560" y="3240000"/>
            <a:ext cx="10162080" cy="272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1"/>
          <p:cNvSpPr/>
          <p:nvPr/>
        </p:nvSpPr>
        <p:spPr>
          <a:xfrm>
            <a:off x="213480" y="504720"/>
            <a:ext cx="630216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Port RANGE I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2" name="Grupo 1"/>
          <p:cNvGrpSpPr/>
          <p:nvPr/>
        </p:nvGrpSpPr>
        <p:grpSpPr>
          <a:xfrm>
            <a:off x="-3004560" y="3490560"/>
            <a:ext cx="877680" cy="747720"/>
            <a:chOff x="-3004560" y="3490560"/>
            <a:chExt cx="877680" cy="747720"/>
          </a:xfrm>
        </p:grpSpPr>
        <p:pic>
          <p:nvPicPr>
            <p:cNvPr id="153" name="Imagen 9" descr=""/>
            <p:cNvPicPr/>
            <p:nvPr/>
          </p:nvPicPr>
          <p:blipFill>
            <a:blip r:embed="rId1"/>
            <a:stretch/>
          </p:blipFill>
          <p:spPr>
            <a:xfrm>
              <a:off x="-3004560" y="3490560"/>
              <a:ext cx="693720" cy="747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4" name="Imagen 11" descr=""/>
            <p:cNvPicPr/>
            <p:nvPr/>
          </p:nvPicPr>
          <p:blipFill>
            <a:blip r:embed="rId2"/>
            <a:stretch/>
          </p:blipFill>
          <p:spPr>
            <a:xfrm>
              <a:off x="-2310480" y="3559320"/>
              <a:ext cx="177480" cy="204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5" name="Imagen 12" descr=""/>
            <p:cNvPicPr/>
            <p:nvPr/>
          </p:nvPicPr>
          <p:blipFill>
            <a:blip r:embed="rId3"/>
            <a:stretch/>
          </p:blipFill>
          <p:spPr>
            <a:xfrm flipH="1">
              <a:off x="-2315160" y="3989520"/>
              <a:ext cx="188280" cy="121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6" name="Imagen 13" descr=""/>
            <p:cNvPicPr/>
            <p:nvPr/>
          </p:nvPicPr>
          <p:blipFill>
            <a:blip r:embed="rId4"/>
            <a:stretch/>
          </p:blipFill>
          <p:spPr>
            <a:xfrm>
              <a:off x="-2310120" y="3787200"/>
              <a:ext cx="177120" cy="159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57" name="" descr=""/>
          <p:cNvPicPr/>
          <p:nvPr/>
        </p:nvPicPr>
        <p:blipFill>
          <a:blip r:embed="rId5"/>
          <a:stretch/>
        </p:blipFill>
        <p:spPr>
          <a:xfrm>
            <a:off x="6595920" y="1800000"/>
            <a:ext cx="5226840" cy="4139640"/>
          </a:xfrm>
          <a:prstGeom prst="rect">
            <a:avLst/>
          </a:prstGeom>
          <a:ln w="0">
            <a:noFill/>
          </a:ln>
        </p:spPr>
      </p:pic>
      <p:sp>
        <p:nvSpPr>
          <p:cNvPr id="158" name=""/>
          <p:cNvSpPr/>
          <p:nvPr/>
        </p:nvSpPr>
        <p:spPr>
          <a:xfrm>
            <a:off x="269280" y="1260000"/>
            <a:ext cx="6326280" cy="46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Puertos Bien Conocidos (Well-Known Ports): 0 - 1023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Estos puertos están reservados para servicios y aplicaciones que son ampliamente utilizados y estandarizados a nivel mundial.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Son asignados y administrados por la IANA (Internet Assigned Numbers Authority).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Requieren privilegios administrativos para ser utilizados en muchos sistemas operativos.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Están asociados a servicios fundamentales de Internet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53: DNS (Domain Name System)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80: HTTP (HyperText Transfer Protocol)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110: POP3 (Post Office Protocol v3)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143: IMAP (Internet Message Access Protocol)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443: HTTPS (HTTP Secure)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6840000" y="3060000"/>
            <a:ext cx="4679640" cy="71964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C566F33FCC49C489165C7C331A0A0A9" ma:contentTypeVersion="17" ma:contentTypeDescription="Crear nuevo documento." ma:contentTypeScope="" ma:versionID="3623aefa93e4e185c52f4da91c83e2f6">
  <xsd:schema xmlns:xsd="http://www.w3.org/2001/XMLSchema" xmlns:xs="http://www.w3.org/2001/XMLSchema" xmlns:p="http://schemas.microsoft.com/office/2006/metadata/properties" xmlns:ns2="a6c65c03-7953-4478-90bd-9578d32aa631" xmlns:ns3="0420158c-d221-4132-b745-1c7e8d2733e2" targetNamespace="http://schemas.microsoft.com/office/2006/metadata/properties" ma:root="true" ma:fieldsID="65e5cc61cebad08a110b62bd012fa20c" ns2:_="" ns3:_="">
    <xsd:import namespace="a6c65c03-7953-4478-90bd-9578d32aa631"/>
    <xsd:import namespace="0420158c-d221-4132-b745-1c7e8d2733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c65c03-7953-4478-90bd-9578d32aa6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3cdeb894-f778-4a05-ac5e-67fb7b6c8ef2}" ma:internalName="TaxCatchAll" ma:showField="CatchAllData" ma:web="a6c65c03-7953-4478-90bd-9578d32aa6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0158c-d221-4132-b745-1c7e8d2733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Etiquetas de imagen" ma:readOnly="false" ma:fieldId="{5cf76f15-5ced-4ddc-b409-7134ff3c332f}" ma:taxonomyMulti="true" ma:sspId="667b2256-87a2-4dd7-ba0d-98820ec2d3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20158c-d221-4132-b745-1c7e8d2733e2">
      <Terms xmlns="http://schemas.microsoft.com/office/infopath/2007/PartnerControls"/>
    </lcf76f155ced4ddcb4097134ff3c332f>
    <TaxCatchAll xmlns="a6c65c03-7953-4478-90bd-9578d32aa631" xsi:nil="true"/>
  </documentManagement>
</p:properties>
</file>

<file path=customXml/itemProps1.xml><?xml version="1.0" encoding="utf-8"?>
<ds:datastoreItem xmlns:ds="http://schemas.openxmlformats.org/officeDocument/2006/customXml" ds:itemID="{F86B0814-E4AD-4836-9E5E-C6BAA1AEDB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6481E5-A916-4A1E-ABBE-84A3773AB7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c65c03-7953-4478-90bd-9578d32aa631"/>
    <ds:schemaRef ds:uri="0420158c-d221-4132-b745-1c7e8d2733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889DE9-8254-43C8-99A9-65B3098A4F1F}">
  <ds:schemaRefs>
    <ds:schemaRef ds:uri="http://schemas.microsoft.com/office/2006/metadata/properties"/>
    <ds:schemaRef ds:uri="http://schemas.microsoft.com/office/infopath/2007/PartnerControls"/>
    <ds:schemaRef ds:uri="0420158c-d221-4132-b745-1c7e8d2733e2"/>
    <ds:schemaRef ds:uri="a6c65c03-7953-4478-90bd-9578d32aa63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30189</TotalTime>
  <Application>LibreOffice/7.5.3.2$Windows_X86_64 LibreOffice_project/9f56dff12ba03b9acd7730a5a481eea045e468f3</Application>
  <AppVersion>15.0000</AppVersion>
  <Words>2465</Words>
  <Paragraphs>550</Paragraphs>
  <Company>EDEM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2005-05-30T10:01:11Z</dcterms:created>
  <dc:creator>RAFA</dc:creator>
  <dc:description/>
  <dc:language>en-US</dc:language>
  <cp:lastModifiedBy/>
  <dcterms:modified xsi:type="dcterms:W3CDTF">2024-10-15T14:35:28Z</dcterms:modified>
  <cp:revision>852</cp:revision>
  <dc:subject/>
  <dc:title>SESSION_1_2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0x010100CC566F33FCC49C489165C7C331A0A0A9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3</vt:i4>
  </property>
  <property fmtid="{D5CDD505-2E9C-101B-9397-08002B2CF9AE}" pid="7" name="Notes">
    <vt:i4>1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104</vt:i4>
  </property>
</Properties>
</file>